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29"/>
  </p:notesMasterIdLst>
  <p:handoutMasterIdLst>
    <p:handoutMasterId r:id="rId30"/>
  </p:handoutMasterIdLst>
  <p:sldIdLst>
    <p:sldId id="401" r:id="rId2"/>
    <p:sldId id="402" r:id="rId3"/>
    <p:sldId id="403" r:id="rId4"/>
    <p:sldId id="404" r:id="rId5"/>
    <p:sldId id="410" r:id="rId6"/>
    <p:sldId id="256" r:id="rId7"/>
    <p:sldId id="261" r:id="rId8"/>
    <p:sldId id="300" r:id="rId9"/>
    <p:sldId id="263" r:id="rId10"/>
    <p:sldId id="264" r:id="rId11"/>
    <p:sldId id="265" r:id="rId12"/>
    <p:sldId id="266" r:id="rId13"/>
    <p:sldId id="450" r:id="rId14"/>
    <p:sldId id="451" r:id="rId15"/>
    <p:sldId id="452" r:id="rId16"/>
    <p:sldId id="453" r:id="rId17"/>
    <p:sldId id="454" r:id="rId18"/>
    <p:sldId id="455" r:id="rId19"/>
    <p:sldId id="456" r:id="rId20"/>
    <p:sldId id="457" r:id="rId21"/>
    <p:sldId id="461" r:id="rId22"/>
    <p:sldId id="458" r:id="rId23"/>
    <p:sldId id="459" r:id="rId24"/>
    <p:sldId id="460" r:id="rId25"/>
    <p:sldId id="446" r:id="rId26"/>
    <p:sldId id="449" r:id="rId27"/>
    <p:sldId id="448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588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CHANDIGARH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32419-084D-4E0D-9A81-F06A46FA8ADD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UIE, ECE Deptt.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A465A-3FFF-4902-8C3C-02F7D1C232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8423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7T11:48:4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1223 389 24575,'85'23'0,"147"46"0,-194-58 0,-11-3 0,44 19 0,-1 1 0,-49-21 0,-1 1 0,0 1 0,-1 1 0,24 16 0,-12-4 0,0 3 0,-2 0 0,29 35 0,-14-14 0,-27-29 0,0 2 0,-1 0 0,-1 0 0,22 38 0,-15-16 0,-3 1 0,23 71 0,-31-71 0,-6-19 0,1-1 0,13 30 0,-13-36 0,7 29 0,-2-7 0,-10-36 0,-1 0 0,1 0 0,0 0 0,-1 0 0,0 0 0,1 0 0,-1 0 0,0 1 0,0-1 0,0 0 0,0 0 0,-1 0 0,1 0 0,0 0 0,-1 0 0,0 0 0,1 0 0,-2 2 0,1-3 0,0 0 0,0 0 0,0 0 0,0-1 0,0 1 0,-1 0 0,1-1 0,0 1 0,0-1 0,-1 1 0,1-1 0,0 1 0,0-1 0,-1 0 0,1 0 0,0 0 0,-1 0 0,1 0 0,0 0 0,-1 0 0,1 0 0,0 0 0,-1-1 0,1 1 0,0 0 0,-1-1 0,1 1 0,0-1 0,0 0 0,-2 0 0,-18-10 0,-1-1 0,1 0 0,1-2 0,0 0 0,-20-21 0,-25-17 0,-15-7 0,-154-102 0,204 142 0,1 0 0,-44-40 0,-44-56 0,65 63 0,30 32 0,-1 1 0,-1 2 0,-27-16 0,-39-28 0,70 44 0</inkml:trace>
  <inkml:trace contextRef="#ctx0" brushRef="#br0" timeOffset="-1">104 23 24575,'-60'-12'0,"16"2"0,70 16 0,36 13 0,-46-14 0</inkml:trace>
  <inkml:trace contextRef="#ctx0" brushRef="#br0" timeOffset="-3">1223 698 24575,'16'11'0,"2"0"0,40 19 0,-49-26 0,1 0 0,-1 1 0,0 1 0,0-1 0,-1 1 0,0 1 0,0 0 0,0 0 0,6 9 0,-4-6 0,1-1 0,0 0 0,0-1 0,1 0 0,-1 0 0,20 8 0,82 28 0,-69-28 0,-18-6 0,-6-4 0,0 2 0,0 0 0,-1 2 0,21 13 0,48 28 0,-1 0 0,-69-40 0,0-1 0,36 14 0,-38-18 0,0 1 0,-1 1 0,0 0 0,28 20 0,-28-17 0,1-1 0,0 0 0,0-1 0,1-1 0,26 9 0,-17-7 0,36 20 0,-16-3 0,104 55 0,-139-78-105,-1 0 0,-1 1 0,1 1 0,-1 0 0,0 0 0,0 1 0,-1 0 0,1 0 0,-2 1 0,1 0 0,-1 0 0,8 13 0,-4-5-6721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CHANDIGARH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AF571-42FD-4B81-A251-32B58F7D77BB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UIE, ECE Deptt.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ABBD6-B49C-4877-AA8F-35FC95239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0434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CHANDIGARH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UIE, ECE Deptt.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ABBD6-B49C-4877-AA8F-35FC9523985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5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4288" y="1905000"/>
            <a:ext cx="9158288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4288" y="0"/>
            <a:ext cx="9158288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814388" y="1009650"/>
            <a:ext cx="7515225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385888" y="2819400"/>
            <a:ext cx="6372225" cy="2800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B3ACE-D620-4EC3-88A7-3E317E64F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3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staff.cs.upt.ro/~todinca/cad/Lectures/cad_fuzzysets.pdf" TargetMode="External"/><Relationship Id="rId3" Type="http://schemas.openxmlformats.org/officeDocument/2006/relationships/hyperlink" Target="http://dx.doi.org/10.1196/annals.1310.017" TargetMode="External"/><Relationship Id="rId7" Type="http://schemas.openxmlformats.org/officeDocument/2006/relationships/hyperlink" Target="http://ieeexplore.ieee.org/stamp/stamp.jsp?tp=&amp;arnumber=870780" TargetMode="External"/><Relationship Id="rId2" Type="http://schemas.openxmlformats.org/officeDocument/2006/relationships/hyperlink" Target="https://scholar.google.ch/citations?user=hpj7NoEAAAAJ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x.doi.org/10.1109/cec.2000.870780" TargetMode="External"/><Relationship Id="rId5" Type="http://schemas.openxmlformats.org/officeDocument/2006/relationships/hyperlink" Target="http://dx.doi.org/10.1016/s0933-3657(99)00047-0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://onlinelibrary.wiley.com/doi/10.1196/annals.1310.017/epdf" TargetMode="External"/><Relationship Id="rId9" Type="http://schemas.openxmlformats.org/officeDocument/2006/relationships/hyperlink" Target="https://books.google.co.in/books/about/PRINCIPLES_OF_SOFT_COMPUTING_With_CD.html?id=CXruGgP0BTIC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3316" y="5427344"/>
            <a:ext cx="9147315" cy="151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6649" y="5901988"/>
            <a:ext cx="3428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6572250" y="65087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V="1">
            <a:off x="7130144" y="5939880"/>
            <a:ext cx="968829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CAD0D7B8-E462-453C-B296-CA0154FA5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304721"/>
              </p:ext>
            </p:extLst>
          </p:nvPr>
        </p:nvGraphicFramePr>
        <p:xfrm>
          <a:off x="1" y="2825769"/>
          <a:ext cx="2289517" cy="2909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169000" imgH="2169360" progId="">
                  <p:embed/>
                </p:oleObj>
              </mc:Choice>
              <mc:Fallback>
                <p:oleObj name="CorelDRAW" r:id="rId2" imgW="2169000" imgH="2169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7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2825769"/>
                        <a:ext cx="2289517" cy="29094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5284078" y="-64960"/>
            <a:ext cx="3859922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93057" y="2025528"/>
            <a:ext cx="5122069" cy="1580679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" y="24501"/>
            <a:ext cx="2894815" cy="1538254"/>
          </a:xfrm>
          <a:prstGeom prst="rect">
            <a:avLst/>
          </a:prstGeom>
        </p:spPr>
      </p:pic>
      <p:sp>
        <p:nvSpPr>
          <p:cNvPr id="43" name="Right Triangle 42"/>
          <p:cNvSpPr/>
          <p:nvPr/>
        </p:nvSpPr>
        <p:spPr>
          <a:xfrm rot="10800000" flipV="1">
            <a:off x="7372349" y="5334002"/>
            <a:ext cx="1774967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161019" y="6019563"/>
            <a:ext cx="36964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164337" y="6043646"/>
            <a:ext cx="3428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337313" y="2051948"/>
            <a:ext cx="6797489" cy="203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CSE (H) with specialization in Machine Learning and Artificial Intelligence 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Computing (20CST-345)</a:t>
            </a:r>
            <a:endParaRPr lang="en-US" sz="1600" dirty="0">
              <a:latin typeface="Raleway ExtraBold" pitchFamily="34" charset="-52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0" y="5181600"/>
            <a:ext cx="4952999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-3.2 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Fuzzy Systems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Dr. Monika Singh </a:t>
            </a:r>
            <a:r>
              <a:rPr lang="en-US" sz="2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E11032</a:t>
            </a:r>
            <a:endParaRPr 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1600" dirty="0">
              <a:latin typeface="Raleway ExtraBold" pitchFamily="34" charset="-5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4B7AA-7714-4D78-B567-D5CD56C59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65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>
            <a:extLst>
              <a:ext uri="{FF2B5EF4-FFF2-40B4-BE49-F238E27FC236}">
                <a16:creationId xmlns:a16="http://schemas.microsoft.com/office/drawing/2014/main" id="{CD4B0F5C-1F61-4C06-A3D1-0348C8DD7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7200"/>
            <a:ext cx="82296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j-ea"/>
                <a:cs typeface="Tahoma" pitchFamily="34" charset="0"/>
              </a:rPr>
              <a:t>TRUTH TABLES</a:t>
            </a:r>
          </a:p>
        </p:txBody>
      </p:sp>
      <p:sp>
        <p:nvSpPr>
          <p:cNvPr id="292869" name="Text Box 5">
            <a:extLst>
              <a:ext uri="{FF2B5EF4-FFF2-40B4-BE49-F238E27FC236}">
                <a16:creationId xmlns:a16="http://schemas.microsoft.com/office/drawing/2014/main" id="{849E0DEC-3F6E-42D9-A33A-D09B17176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0" hangingPunct="0">
              <a:lnSpc>
                <a:spcPct val="110000"/>
              </a:lnSpc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Truth tables define logic functions of two propositions. Let X  and Y be two propositions, either of which can be true or false.</a:t>
            </a:r>
          </a:p>
          <a:p>
            <a:pPr algn="just" eaLnBrk="0" hangingPunct="0">
              <a:lnSpc>
                <a:spcPct val="110000"/>
              </a:lnSpc>
              <a:defRPr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algn="just" eaLnBrk="0" hangingPunct="0">
              <a:lnSpc>
                <a:spcPct val="110000"/>
              </a:lnSpc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The operations over the propositions are:</a:t>
            </a:r>
          </a:p>
          <a:p>
            <a:pPr algn="just" eaLnBrk="0" hangingPunct="0">
              <a:lnSpc>
                <a:spcPct val="110000"/>
              </a:lnSpc>
              <a:defRPr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algn="just" eaLnBrk="0" hangingPunct="0">
              <a:lnSpc>
                <a:spcPct val="110000"/>
              </a:lnSpc>
              <a:buFont typeface="+mj-lt"/>
              <a:buAutoNum type="arabicPeriod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Conjunction (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  <a:sym typeface="Symbol"/>
              </a:rPr>
              <a:t>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): X AND Y.</a:t>
            </a:r>
          </a:p>
          <a:p>
            <a:pPr marL="457200" indent="-457200" algn="just" eaLnBrk="0" hangingPunct="0">
              <a:lnSpc>
                <a:spcPct val="110000"/>
              </a:lnSpc>
              <a:buFont typeface="+mj-lt"/>
              <a:buAutoNum type="arabicPeriod"/>
              <a:defRPr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algn="just" eaLnBrk="0" hangingPunct="0">
              <a:lnSpc>
                <a:spcPct val="110000"/>
              </a:lnSpc>
              <a:buFont typeface="+mj-lt"/>
              <a:buAutoNum type="arabicPeriod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Disjunction (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  <a:sym typeface="Symbol"/>
              </a:rPr>
              <a:t>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): X OR Y.</a:t>
            </a:r>
          </a:p>
          <a:p>
            <a:pPr marL="457200" indent="-457200" algn="just" eaLnBrk="0" hangingPunct="0">
              <a:lnSpc>
                <a:spcPct val="110000"/>
              </a:lnSpc>
              <a:buFont typeface="+mj-lt"/>
              <a:buAutoNum type="arabicPeriod"/>
              <a:defRPr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algn="just" eaLnBrk="0" hangingPunct="0">
              <a:lnSpc>
                <a:spcPct val="110000"/>
              </a:lnSpc>
              <a:buFont typeface="+mj-lt"/>
              <a:buAutoNum type="arabicPeriod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Implication or conditional (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  <a:sym typeface="Symbol"/>
              </a:rPr>
              <a:t>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): 	IF X THEN Y.</a:t>
            </a:r>
          </a:p>
          <a:p>
            <a:pPr marL="457200" indent="-457200" algn="just" eaLnBrk="0" hangingPunct="0">
              <a:lnSpc>
                <a:spcPct val="110000"/>
              </a:lnSpc>
              <a:buFont typeface="+mj-lt"/>
              <a:buAutoNum type="arabicPeriod"/>
              <a:defRPr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algn="just" eaLnBrk="0" hangingPunct="0">
              <a:lnSpc>
                <a:spcPct val="110000"/>
              </a:lnSpc>
              <a:buFont typeface="+mj-lt"/>
              <a:buAutoNum type="arabicPeriod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Bidirectional or equivalence (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  <a:sym typeface="Symbol"/>
              </a:rPr>
              <a:t>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): X IF AND ONLY IF Y.</a:t>
            </a:r>
          </a:p>
        </p:txBody>
      </p:sp>
      <p:sp>
        <p:nvSpPr>
          <p:cNvPr id="13316" name="TextBox 7">
            <a:extLst>
              <a:ext uri="{FF2B5EF4-FFF2-40B4-BE49-F238E27FC236}">
                <a16:creationId xmlns:a16="http://schemas.microsoft.com/office/drawing/2014/main" id="{18EAE849-A331-4644-961E-DBFC2BBC0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276600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 eaLnBrk="0" hangingPunct="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 eaLnBrk="0" hangingPunct="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 eaLnBrk="0" hangingPunct="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 eaLnBrk="0" hangingPunct="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IN" altLang="en-US" sz="2000">
              <a:latin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30ADB-CDC5-4FB6-ABEB-CEDD77E0E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80" y="24501"/>
            <a:ext cx="448120" cy="1180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D6967-11B8-47B8-AC08-0283D0A0F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1"/>
            <a:ext cx="4267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14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4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4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4">
            <a:extLst>
              <a:ext uri="{FF2B5EF4-FFF2-40B4-BE49-F238E27FC236}">
                <a16:creationId xmlns:a16="http://schemas.microsoft.com/office/drawing/2014/main" id="{AE21C9F9-D55D-40B8-9522-9BD6759EC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7200"/>
            <a:ext cx="82296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j-ea"/>
                <a:cs typeface="Tahoma" pitchFamily="34" charset="0"/>
              </a:rPr>
              <a:t>FUZZY RULES</a:t>
            </a:r>
          </a:p>
        </p:txBody>
      </p:sp>
      <p:sp>
        <p:nvSpPr>
          <p:cNvPr id="7171" name="TextBox 6">
            <a:extLst>
              <a:ext uri="{FF2B5EF4-FFF2-40B4-BE49-F238E27FC236}">
                <a16:creationId xmlns:a16="http://schemas.microsoft.com/office/drawing/2014/main" id="{7B3C3E5D-2612-4E8B-9701-53B6456CF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229600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10000"/>
              </a:lnSpc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A fuzzy rule is defined as the conditional statement of the form</a:t>
            </a:r>
          </a:p>
          <a:p>
            <a:pPr algn="just" eaLnBrk="0" hangingPunct="0">
              <a:lnSpc>
                <a:spcPct val="110000"/>
              </a:lnSpc>
              <a:defRPr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algn="just" eaLnBrk="0" hangingPunct="0">
              <a:lnSpc>
                <a:spcPct val="110000"/>
              </a:lnSpc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If x is A</a:t>
            </a:r>
          </a:p>
          <a:p>
            <a:pPr algn="just" eaLnBrk="0" hangingPunct="0">
              <a:lnSpc>
                <a:spcPct val="110000"/>
              </a:lnSpc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THEN y is B</a:t>
            </a:r>
          </a:p>
          <a:p>
            <a:pPr algn="just" eaLnBrk="0" hangingPunct="0">
              <a:lnSpc>
                <a:spcPct val="110000"/>
              </a:lnSpc>
              <a:defRPr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algn="just" eaLnBrk="0" hangingPunct="0">
              <a:lnSpc>
                <a:spcPct val="110000"/>
              </a:lnSpc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where x and y are linguistic variables and A and B are linguistic values determined by fuzzy sets on the universes of discourse X and Y.</a:t>
            </a:r>
            <a:endParaRPr lang="en-IN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0596F-DA80-4B33-A400-3CD87CE159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80" y="24501"/>
            <a:ext cx="448120" cy="1180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1D556D-477C-41A9-8A37-4CB563176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1"/>
            <a:ext cx="4267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14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4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4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Box 6">
            <a:extLst>
              <a:ext uri="{FF2B5EF4-FFF2-40B4-BE49-F238E27FC236}">
                <a16:creationId xmlns:a16="http://schemas.microsoft.com/office/drawing/2014/main" id="{9226EE0A-2F76-4E17-BC11-9F4A2A36A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858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The decision-making process is based on rules with   sentence conjunctives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AND, OR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and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ALSO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.</a:t>
            </a:r>
          </a:p>
          <a:p>
            <a:pPr marL="457200" indent="-457200" eaLnBrk="0" hangingPunct="0">
              <a:lnSpc>
                <a:spcPct val="110000"/>
              </a:lnSpc>
              <a:buFont typeface="Wingdings" pitchFamily="2" charset="2"/>
              <a:buChar char="Ø"/>
              <a:defRPr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eaLnBrk="0" hangingPunct="0"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Each rule corresponds to a fuzzy relation.</a:t>
            </a:r>
          </a:p>
          <a:p>
            <a:pPr marL="457200" indent="-457200" eaLnBrk="0" hangingPunct="0">
              <a:lnSpc>
                <a:spcPct val="110000"/>
              </a:lnSpc>
              <a:buFont typeface="Wingdings" pitchFamily="2" charset="2"/>
              <a:buChar char="Ø"/>
              <a:defRPr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eaLnBrk="0" hangingPunct="0"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Rules belong to a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rule base.</a:t>
            </a:r>
          </a:p>
          <a:p>
            <a:pPr marL="457200" indent="-457200" eaLnBrk="0" hangingPunct="0">
              <a:lnSpc>
                <a:spcPct val="110000"/>
              </a:lnSpc>
              <a:buFont typeface="Wingdings" pitchFamily="2" charset="2"/>
              <a:buChar char="Ø"/>
              <a:defRPr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eaLnBrk="0" hangingPunct="0"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Example: If (Distance x to second car is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SMALL) OR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(Distance y to obstacle is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CLOSE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)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AND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(speed v is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HIGH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)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 THEN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(perform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LARGE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correction to steering angle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  <a:sym typeface="Symbol" pitchFamily="18" charset="2"/>
              </a:rPr>
              <a:t>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)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ALSO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(make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MEDIUM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reduction in speed v).</a:t>
            </a:r>
          </a:p>
          <a:p>
            <a:pPr marL="457200" indent="-457200" eaLnBrk="0" hangingPunct="0">
              <a:lnSpc>
                <a:spcPct val="110000"/>
              </a:lnSpc>
              <a:defRPr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eaLnBrk="0" hangingPunct="0"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Three antecedents (or premises) in this example give rise to two outputs (consequences).</a:t>
            </a:r>
            <a:endParaRPr lang="en-IN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CAEEE-B105-42DC-9EB2-A64F2EE0AC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1712" y="-51700"/>
            <a:ext cx="448120" cy="11804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DC3D13-B642-4CA8-9433-AF434759E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32" y="6172200"/>
            <a:ext cx="4267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14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4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4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1204F-0131-4D82-B9B4-959DF25F0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8D7EE-1BE1-4D1E-841F-D0E699529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B3B41-742B-4DB7-8626-B8E798D2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AC1096-DC26-40B9-A070-770A7F846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81" y="365126"/>
            <a:ext cx="8003519" cy="57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73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85B30-C5C4-47E7-A20C-FF0F2F15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F9C2-69D8-4348-945E-AB4657F9D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4BDF2-AEF9-4F72-9C37-AB8EEC153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88CAA-9C4C-42FF-9E3A-A7C9107FF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63" y="775917"/>
            <a:ext cx="7516274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31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0B69-B5BB-4274-81AB-50F0747B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6FB9E-9B36-4311-8113-F846B6380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E7CEF-77E3-4A61-AF08-244D9AE7F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175BF-A1AF-45D2-9675-C2F5C3589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79" y="723522"/>
            <a:ext cx="7468642" cy="5410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C131A3-AB06-4C7B-ACC1-135ADC238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812178"/>
            <a:ext cx="1857634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81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20C00-5B4F-4777-93E1-F3D5AB35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24E101C-1A73-448B-AF0C-0193CF7F0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485" y="4562823"/>
            <a:ext cx="5439534" cy="9335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9B214-CE54-443B-9767-19070999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C1DBD-DDFA-4C54-9295-FC9ECFC22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73" y="343778"/>
            <a:ext cx="7363853" cy="2819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BD6CDB-42B3-4B0C-B9CD-4BB80FF65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85" y="3298508"/>
            <a:ext cx="4201111" cy="9526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9B1C1F7-4534-4FA0-AF61-AFD001A8662A}"/>
                  </a:ext>
                </a:extLst>
              </p14:cNvPr>
              <p14:cNvContentPartPr/>
              <p14:nvPr/>
            </p14:nvContentPartPr>
            <p14:xfrm>
              <a:off x="5471704" y="4518784"/>
              <a:ext cx="977760" cy="554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9B1C1F7-4534-4FA0-AF61-AFD001A866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2704" y="4510144"/>
                <a:ext cx="995400" cy="57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5603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FCEBB-05C8-4F8E-9C44-6BB8F9457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0D6D7-DFB6-4C78-AD01-28F2C3D40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7A1B-27A5-46FE-A03A-CEC2ADC37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A9B9D-00A3-4BD2-AE55-4FBC08E5C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68" y="761628"/>
            <a:ext cx="744006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69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C376-85A2-44D4-9D08-4142E74E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ADE0-1142-4894-8691-2CA32A5D2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B18BA-28CD-4E2F-9FE8-E990ECDF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0F26C-A3ED-4A59-9629-2290B256F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94" y="1137918"/>
            <a:ext cx="7421011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04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E5A04-942E-4044-A1FE-CABE68299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509F6-6525-4921-AA1F-1AF19B06A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4C1FD-5836-4C81-8BE9-FA0DBA526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48B65-D1E6-4892-9E74-B1FA848BE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63" y="1037891"/>
            <a:ext cx="7516274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08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4005453" cy="11461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Objectives</a:t>
            </a:r>
          </a:p>
        </p:txBody>
      </p:sp>
      <p:sp>
        <p:nvSpPr>
          <p:cNvPr id="208" name="Freeform: Shape 8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103" y="-2"/>
            <a:ext cx="4509896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0597" y="1690688"/>
            <a:ext cx="65334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4448591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6" name="Google Shape;196;p2"/>
          <p:cNvSpPr txBox="1">
            <a:spLocks noGrp="1"/>
          </p:cNvSpPr>
          <p:nvPr>
            <p:ph type="body" sz="half" idx="2"/>
          </p:nvPr>
        </p:nvSpPr>
        <p:spPr>
          <a:xfrm>
            <a:off x="628650" y="2173288"/>
            <a:ext cx="2702378" cy="363968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228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rgbClr val="FFFFFF"/>
                </a:solidFill>
              </a:rPr>
              <a:t> </a:t>
            </a:r>
            <a:endParaRPr lang="en-US" sz="1700">
              <a:solidFill>
                <a:srgbClr val="FFFFFF"/>
              </a:solidFill>
            </a:endParaRPr>
          </a:p>
          <a:p>
            <a:pPr marL="0" lvl="0" indent="-228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1700" b="1">
              <a:solidFill>
                <a:srgbClr val="FFFFFF"/>
              </a:solidFill>
            </a:endParaRPr>
          </a:p>
          <a:p>
            <a:pPr marL="0" lvl="0" indent="-228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1700" b="1">
              <a:solidFill>
                <a:srgbClr val="FFFFFF"/>
              </a:solidFill>
            </a:endParaRPr>
          </a:p>
        </p:txBody>
      </p:sp>
      <p:sp>
        <p:nvSpPr>
          <p:cNvPr id="197" name="Google Shape;197;p2"/>
          <p:cNvSpPr txBox="1">
            <a:spLocks noGrp="1"/>
          </p:cNvSpPr>
          <p:nvPr>
            <p:ph type="sldNum" sz="quarter" idx="12"/>
          </p:nvPr>
        </p:nvSpPr>
        <p:spPr>
          <a:xfrm>
            <a:off x="7794438" y="6356350"/>
            <a:ext cx="720911" cy="365125"/>
          </a:xfrm>
          <a:prstGeom prst="ellipse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600">
                <a:solidFill>
                  <a:schemeClr val="tx1">
                    <a:alpha val="80000"/>
                  </a:schemeClr>
                </a:solidFill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-US" sz="60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792568"/>
              </p:ext>
            </p:extLst>
          </p:nvPr>
        </p:nvGraphicFramePr>
        <p:xfrm>
          <a:off x="4733760" y="2173287"/>
          <a:ext cx="3685146" cy="4003678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{9D7B26C5-4107-4FEC-AEDC-1716B250A1EF}</a:tableStyleId>
              </a:tblPr>
              <a:tblGrid>
                <a:gridCol w="3685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0593">
                <a:tc>
                  <a:txBody>
                    <a:bodyPr/>
                    <a:lstStyle/>
                    <a:p>
                      <a:r>
                        <a:rPr lang="en-US" sz="17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introduce soft computing concepts and techniques of artificial neural networks, fuzzy sets, fuzzy logic and genetic algorithms</a:t>
                      </a:r>
                      <a:endParaRPr lang="en-US" sz="1700" b="1" u="none" strike="noStrike" cap="none" spc="0">
                        <a:solidFill>
                          <a:schemeClr val="tx1"/>
                        </a:solidFill>
                        <a:latin typeface="Calibri" pitchFamily="34" charset="0"/>
                        <a:sym typeface="Arial"/>
                      </a:endParaRPr>
                    </a:p>
                  </a:txBody>
                  <a:tcPr marL="67154" marR="113097" marT="19187" marB="14390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understand the various techniques from the application point of view.</a:t>
                      </a:r>
                    </a:p>
                    <a:p>
                      <a:endParaRPr lang="en-US" sz="1300" b="1" cap="none" spc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7154" marR="113097" marT="19187" marB="143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9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analyze various soft computing techniques and decide the technique to be used in a particular problem situation. </a:t>
                      </a:r>
                    </a:p>
                    <a:p>
                      <a:endParaRPr lang="en-US" sz="1300" b="1" cap="none" spc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7154" marR="113097" marT="19187" marB="143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072">
                <a:tc>
                  <a:txBody>
                    <a:bodyPr/>
                    <a:lstStyle/>
                    <a:p>
                      <a:r>
                        <a:rPr lang="en-US" sz="13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implement soft computing based solutions for real-world problems</a:t>
                      </a:r>
                    </a:p>
                    <a:p>
                      <a:endParaRPr lang="en-US" sz="1300" b="1" cap="none" spc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7154" marR="113097" marT="19187" marB="143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2E9753D9-B0EB-4A05-A1CB-2FA7C7C6F0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CAF862C-8252-47D0-B628-75F1469A4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11" y="5980093"/>
            <a:ext cx="27023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D6F0-05F5-43D4-90A8-C21336C8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3662F-5DA9-4732-B889-A04C5E1C2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15245-C85D-4C3D-BB0B-BCB5B5FF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A12E9-F986-48B4-BA4A-734838A5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68" y="1214128"/>
            <a:ext cx="7440063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66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EF2F4-0E8D-4676-A927-C8CC069CB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BD9-6EC3-477C-A84B-2C5ADEA4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DB1DE-6981-490D-BE33-A2D5CF2B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97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75C1-7532-494B-8878-803C9B212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E7141-ABF6-40CA-A28F-AA30E06E9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2CF95-2895-4B90-BC04-EE979789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818C8-631C-4668-99A4-E68D54AE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42" y="1085523"/>
            <a:ext cx="6916115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77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50CD-7127-4CDE-BD4F-6FE8ED30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59E63-79FC-4186-936C-24C68EBBB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EA8AE-26DD-4F5A-868F-9E5963B5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76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4224-8DF6-403C-A23A-9B477E32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60EAE-60EA-4B81-B995-071647F3A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32E56-8A19-4AD1-A9B2-C54EDCF05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03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Triangle 14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88637"/>
            <a:ext cx="2241175" cy="4480726"/>
          </a:xfrm>
        </p:spPr>
        <p:txBody>
          <a:bodyPr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3600" b="1" dirty="0"/>
              <a:t>References</a:t>
            </a:r>
            <a:br>
              <a:rPr lang="en-US" sz="3600" b="1" dirty="0"/>
            </a:br>
            <a:endParaRPr lang="en-US" sz="3600" b="1" dirty="0"/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352800" y="728403"/>
            <a:ext cx="5459720" cy="5607881"/>
          </a:xfrm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85725">
              <a:spcBef>
                <a:spcPts val="695"/>
              </a:spcBef>
              <a:spcAft>
                <a:spcPts val="0"/>
              </a:spcAft>
            </a:pPr>
            <a:r>
              <a:rPr lang="en-US" sz="1800" b="1" i="0" kern="0" dirty="0">
                <a:solidFill>
                  <a:schemeClr val="accent2"/>
                </a:solidFill>
                <a:effectLst/>
                <a:latin typeface="+mj-lt"/>
                <a:ea typeface="Times New Roman" panose="02020603050405020304" pitchFamily="18" charset="0"/>
              </a:rPr>
              <a:t>TEXT BOOKS</a:t>
            </a:r>
            <a:endParaRPr lang="en-IN" sz="1800" b="1" i="1" kern="0" dirty="0">
              <a:solidFill>
                <a:schemeClr val="accent2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marL="457200" lvl="1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T1.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Timothy J. Ross,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“Fuzzy Logic with Engineering Applications”.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T2.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S.N.Sivanandam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S.N Deepa,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“Principles of Soft Computing”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135890" lvl="1" indent="0">
              <a:spcBef>
                <a:spcPts val="420"/>
              </a:spcBef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T3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Lofti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Zadeh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“Fuzzy Logic and Soft Computing”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Word Scientific, 1995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135890" lvl="1" indent="0">
              <a:spcBef>
                <a:spcPts val="420"/>
              </a:spcBef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T4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Samir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Roy,Udit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Chakraborty,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“Introduction to Soft </a:t>
            </a:r>
            <a:r>
              <a:rPr lang="en-US" sz="18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Computing:Neuro-Fuzzy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and Genetic Algorithms”,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Pearson.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135890">
              <a:spcBef>
                <a:spcPts val="420"/>
              </a:spcBef>
              <a:spcAft>
                <a:spcPts val="1000"/>
              </a:spcAft>
            </a:pPr>
            <a:r>
              <a:rPr lang="en-US" sz="1800" b="1" dirty="0">
                <a:solidFill>
                  <a:schemeClr val="accent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REFERENCE BOOKS</a:t>
            </a:r>
            <a:endParaRPr lang="en-IN" sz="1800" b="1" dirty="0">
              <a:solidFill>
                <a:schemeClr val="accent2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45110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R1.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Bart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Kosko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“Neural Network and Fuzzy Systems: A Dynamic System Approach to Machine”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Prentice-Hall 1998</a:t>
            </a:r>
          </a:p>
          <a:p>
            <a:pPr marL="245110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en-US" sz="1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Fausett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“Fundamentals of Neural Networks: Architectures, Algorithms, and Applications”,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Prentice-Hall, 1994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45110" marR="135890" indent="0">
              <a:spcBef>
                <a:spcPts val="420"/>
              </a:spcBef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R3.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Jack M.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Zurada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“Introduction to Artificial Neural Systems”,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PWS Publishing Co., Boston, 2000.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45110" marR="135890" indent="0">
              <a:spcBef>
                <a:spcPts val="420"/>
              </a:spcBef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R4</a:t>
            </a:r>
            <a:r>
              <a:rPr lang="en-US" sz="1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 S R Jang,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“Neuro-Fuzzy &amp; Soft Computing,”,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Pearson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800" dirty="0">
              <a:latin typeface="+mj-lt"/>
            </a:endParaRPr>
          </a:p>
        </p:txBody>
      </p:sp>
      <p:sp>
        <p:nvSpPr>
          <p:cNvPr id="3072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62622" y="4892040"/>
            <a:ext cx="1255014" cy="1005840"/>
          </a:xfrm>
        </p:spPr>
        <p:txBody>
          <a:bodyPr numCol="1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EFFBEFF0-3DFD-4B60-AF50-E7FDD8D45A55}" type="slidenum">
              <a:rPr lang="en-US" sz="5700" b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5700" b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4E12D1-8D1D-4CF3-8569-C42E2F64C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E3577E-610E-4C96-9D70-CD9AE31A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87869"/>
            <a:ext cx="38307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B15F9-DD38-4141-9E26-2A7132F3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637"/>
            <a:ext cx="2241175" cy="4480726"/>
          </a:xfrm>
        </p:spPr>
        <p:txBody>
          <a:bodyPr>
            <a:normAutofit/>
          </a:bodyPr>
          <a:lstStyle/>
          <a:p>
            <a:pPr algn="r"/>
            <a:r>
              <a:rPr lang="en-US" sz="5300" b="1" dirty="0"/>
              <a:t>Journal Papers</a:t>
            </a:r>
            <a:endParaRPr lang="en-IN" sz="53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A562-6490-40CA-B9F4-92D9A488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852" y="1050447"/>
            <a:ext cx="5134699" cy="5502753"/>
          </a:xfrm>
        </p:spPr>
        <p:txBody>
          <a:bodyPr anchor="ctr">
            <a:noAutofit/>
          </a:bodyPr>
          <a:lstStyle/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C.A. Peña-Reyes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Evolutionary fuzzy modelling human diagnostic decisions. Annals of the New York Academy of Sciences, pages 190-211, May 2004.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DOI </a:t>
            </a:r>
            <a:r>
              <a:rPr lang="en-IN" sz="1600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PDF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C.A. Peña-Reyes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and M. Sipper. Evolutionary computation in medicine: An overview. Artificial Intelligence in Medicine, 19(1):1-23, May 2000.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DOI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C.A. Peña-Reyes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and M. Sipper. A fuzzy-genetic approach to breast cancer diagnosis. Artificial Intelligence in Medicine, 17(2):131-155, October 1999.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DOI</a:t>
            </a:r>
            <a:r>
              <a:rPr lang="en-IN" sz="1600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PDF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IN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Jungang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Liu, Student Member, IEEE, and Oliver W. W. Yang, Senior Member, IEEE, “Using Fuzzy Logic Control to Provide Intelligent Traffic Management Service for High-Speed Networks”, IEEE TRANSACTIONS ON NETWORK AND SERVICE MANAGEMENT, VOL. 10, NO. 2, JUNE 2013.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Web links</a:t>
            </a:r>
          </a:p>
          <a:p>
            <a:pPr marL="0" indent="0" fontAlgn="base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(1) 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http://staff.cs.upt.ro/~todinca/cad/Lectures/cad_fuzzysets.pdf</a:t>
            </a:r>
            <a:b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(2) 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Principles of Soft Computing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IN" sz="16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AEAFA-5D8B-4D6A-81B9-A1A3BB81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62622" y="4892040"/>
            <a:ext cx="1255014" cy="10058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CDBBEF-AA6C-4BA6-85B2-A17D7F280E38}" type="slidenum">
              <a:rPr lang="en-US" sz="57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570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A95882-6A23-40D9-A809-2523C7B532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57B486-2F40-4B91-A60C-9F5A46C2C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87869"/>
            <a:ext cx="39069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837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813A83-4CF3-4942-8C24-169E11C40466}"/>
              </a:ext>
            </a:extLst>
          </p:cNvPr>
          <p:cNvSpPr/>
          <p:nvPr/>
        </p:nvSpPr>
        <p:spPr>
          <a:xfrm>
            <a:off x="0" y="0"/>
            <a:ext cx="9144000" cy="4686918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6F3F28-25A8-4E20-83C7-12F88E7C28D0}"/>
              </a:ext>
            </a:extLst>
          </p:cNvPr>
          <p:cNvCxnSpPr>
            <a:cxnSpLocks/>
          </p:cNvCxnSpPr>
          <p:nvPr/>
        </p:nvCxnSpPr>
        <p:spPr>
          <a:xfrm>
            <a:off x="7010400" y="0"/>
            <a:ext cx="1371600" cy="182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1879BF-80CB-413D-9BC1-C05963A116D7}"/>
              </a:ext>
            </a:extLst>
          </p:cNvPr>
          <p:cNvCxnSpPr>
            <a:cxnSpLocks/>
          </p:cNvCxnSpPr>
          <p:nvPr/>
        </p:nvCxnSpPr>
        <p:spPr>
          <a:xfrm>
            <a:off x="7626846" y="0"/>
            <a:ext cx="497979" cy="6639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54CBC-26FA-4C5C-B91C-AD6F2AE53BC2}"/>
              </a:ext>
            </a:extLst>
          </p:cNvPr>
          <p:cNvCxnSpPr>
            <a:cxnSpLocks/>
          </p:cNvCxnSpPr>
          <p:nvPr/>
        </p:nvCxnSpPr>
        <p:spPr>
          <a:xfrm>
            <a:off x="550070" y="6294598"/>
            <a:ext cx="418759" cy="5583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F6E02B-7F30-40ED-9667-2C98864546BE}"/>
              </a:ext>
            </a:extLst>
          </p:cNvPr>
          <p:cNvCxnSpPr>
            <a:cxnSpLocks/>
          </p:cNvCxnSpPr>
          <p:nvPr/>
        </p:nvCxnSpPr>
        <p:spPr>
          <a:xfrm>
            <a:off x="292895" y="5129690"/>
            <a:ext cx="1296233" cy="17283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1114427" y="2249080"/>
            <a:ext cx="8043861" cy="123110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2" name="Diamond 6">
            <a:extLst>
              <a:ext uri="{FF2B5EF4-FFF2-40B4-BE49-F238E27FC236}">
                <a16:creationId xmlns:a16="http://schemas.microsoft.com/office/drawing/2014/main" id="{AFBA4B1A-59E0-42F9-8062-FE9B4E00A99F}"/>
              </a:ext>
            </a:extLst>
          </p:cNvPr>
          <p:cNvSpPr/>
          <p:nvPr/>
        </p:nvSpPr>
        <p:spPr>
          <a:xfrm>
            <a:off x="1981200" y="1214279"/>
            <a:ext cx="1822847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23" name="Diamond 6">
            <a:extLst>
              <a:ext uri="{FF2B5EF4-FFF2-40B4-BE49-F238E27FC236}">
                <a16:creationId xmlns:a16="http://schemas.microsoft.com/office/drawing/2014/main" id="{4F0CA98B-3337-4AC3-8305-ED6C9C731FFB}"/>
              </a:ext>
            </a:extLst>
          </p:cNvPr>
          <p:cNvSpPr/>
          <p:nvPr/>
        </p:nvSpPr>
        <p:spPr>
          <a:xfrm>
            <a:off x="2174081" y="1214279"/>
            <a:ext cx="1822847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3" name="Group 28"/>
          <p:cNvGrpSpPr/>
          <p:nvPr/>
        </p:nvGrpSpPr>
        <p:grpSpPr>
          <a:xfrm>
            <a:off x="178141" y="152400"/>
            <a:ext cx="307922" cy="1612900"/>
            <a:chOff x="83821" y="0"/>
            <a:chExt cx="219636" cy="903079"/>
          </a:xfrm>
        </p:grpSpPr>
        <p:sp>
          <p:nvSpPr>
            <p:cNvPr id="30" name="Rectangle 29"/>
            <p:cNvSpPr/>
            <p:nvPr/>
          </p:nvSpPr>
          <p:spPr>
            <a:xfrm>
              <a:off x="84026" y="0"/>
              <a:ext cx="219431" cy="2109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262" y="408599"/>
              <a:ext cx="219194" cy="4944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821" y="210952"/>
              <a:ext cx="217937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id="{CAD0D7B8-E462-453C-B296-CA0154FA54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42145"/>
                </p:ext>
              </p:extLst>
            </p:nvPr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" imgW="2169000" imgH="2169360" progId="">
                    <p:embed/>
                  </p:oleObj>
                </mc:Choice>
                <mc:Fallback>
                  <p:oleObj name="CorelDRAW" r:id="rId2" imgW="2169000" imgH="2169360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1"/>
          <p:cNvSpPr/>
          <p:nvPr/>
        </p:nvSpPr>
        <p:spPr>
          <a:xfrm>
            <a:off x="3085504" y="5394448"/>
            <a:ext cx="2589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For queries</a:t>
            </a:r>
          </a:p>
          <a:p>
            <a:r>
              <a:rPr lang="en-US" dirty="0">
                <a:latin typeface="Casper" panose="02000506000000020004" pitchFamily="2" charset="0"/>
                <a:cs typeface="Segoe UI" panose="020B0502040204020203" pitchFamily="34" charset="0"/>
              </a:rPr>
              <a:t>Email: </a:t>
            </a:r>
            <a:r>
              <a:rPr lang="en-US" dirty="0" err="1">
                <a:latin typeface="Casper" panose="02000506000000020004" pitchFamily="2" charset="0"/>
                <a:cs typeface="Segoe UI" panose="020B0502040204020203" pitchFamily="34" charset="0"/>
              </a:rPr>
              <a:t>monika.e11032@cumail.in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0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76200" y="1655286"/>
            <a:ext cx="3456793" cy="261004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4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Outcomes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6EF57EF-D042-41D3-83E8-41A1FE6C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49657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00A59BB-A268-4F3E-9D41-CA265AF1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3380" y="1"/>
            <a:ext cx="5320620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63794DCE-9D34-40DF-AB3F-06DA8ACCD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6587" y="5450103"/>
            <a:ext cx="4177413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5006452-918C-4282-A72C-C9692B669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5335901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Google Shape;203;p3"/>
          <p:cNvSpPr txBox="1">
            <a:spLocks noGrp="1"/>
          </p:cNvSpPr>
          <p:nvPr>
            <p:ph type="sldNum" sz="quarter" idx="12"/>
          </p:nvPr>
        </p:nvSpPr>
        <p:spPr>
          <a:xfrm>
            <a:off x="6615112" y="5623560"/>
            <a:ext cx="1900238" cy="365125"/>
          </a:xfrm>
          <a:prstGeom prst="ellipse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600">
                <a:solidFill>
                  <a:srgbClr val="FFFFFF">
                    <a:alpha val="80000"/>
                  </a:srgbClr>
                </a:solidFill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-US" sz="600">
              <a:solidFill>
                <a:srgbClr val="FFFFFF">
                  <a:alpha val="80000"/>
                </a:srgb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423722"/>
              </p:ext>
            </p:extLst>
          </p:nvPr>
        </p:nvGraphicFramePr>
        <p:xfrm>
          <a:off x="3124200" y="1464409"/>
          <a:ext cx="5943599" cy="3909493"/>
        </p:xfrm>
        <a:graphic>
          <a:graphicData uri="http://schemas.openxmlformats.org/drawingml/2006/table">
            <a:tbl>
              <a:tblPr firstRow="1" bandRow="1">
                <a:solidFill>
                  <a:srgbClr val="404040"/>
                </a:solidFill>
              </a:tblPr>
              <a:tblGrid>
                <a:gridCol w="768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7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7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8877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0" cap="none" spc="0" dirty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CO1</a:t>
                      </a:r>
                      <a:endParaRPr lang="en-US" sz="1400" b="0" cap="none" spc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cap="none" spc="0" dirty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Identify and describe soft computing techniques and their roles in building intelligent. Machines</a:t>
                      </a:r>
                      <a:endParaRPr lang="en-US" sz="1400" b="0" cap="none" spc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0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1</a:t>
                      </a:r>
                      <a:endParaRPr lang="en-US" sz="1400" b="0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28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CO2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Recognize the feasibility of applying a soft computing methodology for a particular problem.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2,4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376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CO3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Apply fuzzy logic and reasoning to handle uncertainty and solve engineering problems, genetic algorithms to combinatorial optimization problems and neural networks to pattern classification and regression problems.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28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CO4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Effectively use modern software tools to solve real problems using a soft computing approach.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28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CO5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Evaluate various soft computing approaches for a given problem.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 dirty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4</a:t>
                      </a:r>
                      <a:endParaRPr lang="en-US" sz="1400" b="1" cap="none" spc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B254CA11-7DF3-4713-B184-AE9AA4DFB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5D893A-5D3A-44DF-872E-B1F2F2BA4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11" y="5980093"/>
            <a:ext cx="27023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69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1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352794" y="3388321"/>
            <a:ext cx="32004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3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23606" y="1637601"/>
            <a:ext cx="6858003" cy="35827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935" y="857786"/>
            <a:ext cx="8300268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766" y="3071183"/>
            <a:ext cx="7432722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 of 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9624" y="4144434"/>
            <a:ext cx="7432721" cy="12817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Fuzzy Rule based systems, Predicate logic, Fuzzy Decision Making, Fuzzy Control Systems, Fuzzy Classification., Minmax Composition, Defuzzification Method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.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43057" y="3385173"/>
            <a:ext cx="32004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14059" y="6492240"/>
            <a:ext cx="89154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DCDBBEF-AA6C-4BA6-85B2-A17D7F280E38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F30E735-E570-42B9-A007-B9E3313F1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E440891-C9D3-42A4-9F96-BBAEC54D8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0"/>
            <a:ext cx="35827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65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FBD55E01-707B-42CA-9FFE-78010EA914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967" r="14818" b="-1"/>
          <a:stretch/>
        </p:blipFill>
        <p:spPr>
          <a:xfrm>
            <a:off x="466256" y="1579189"/>
            <a:ext cx="4942153" cy="3696054"/>
          </a:xfrm>
          <a:prstGeom prst="rect">
            <a:avLst/>
          </a:prstGeom>
        </p:spPr>
      </p:pic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89" y="623275"/>
            <a:ext cx="300913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9372" y="1056640"/>
            <a:ext cx="2398245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</a:t>
            </a:r>
            <a:b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Fuzzy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63516" y="4887261"/>
            <a:ext cx="1251834" cy="100821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3196E4FA-0509-4C1E-ADB1-D05ADE4219A2}" type="slidenum">
              <a:rPr lang="en-US" sz="44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5</a:t>
            </a:fld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2DB81FA-9A2E-4763-9080-5CB5CCE664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FB6C5F-945F-415B-9EC4-3BF4BBF01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0"/>
            <a:ext cx="35827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5D55C-8D56-4048-B62F-4681D914275A}"/>
              </a:ext>
            </a:extLst>
          </p:cNvPr>
          <p:cNvSpPr/>
          <p:nvPr/>
        </p:nvSpPr>
        <p:spPr>
          <a:xfrm>
            <a:off x="457200" y="2209800"/>
            <a:ext cx="82296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FUZZY RULE BASED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0CC7C0-8289-4F36-9802-F7427331E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ACF880-CA0F-4196-BCAF-7A7AD310A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0"/>
            <a:ext cx="35827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10">
            <a:extLst>
              <a:ext uri="{FF2B5EF4-FFF2-40B4-BE49-F238E27FC236}">
                <a16:creationId xmlns:a16="http://schemas.microsoft.com/office/drawing/2014/main" id="{F1669593-071F-4D26-8E96-F00A8FEB6D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3276600"/>
          </a:xfrm>
        </p:spPr>
        <p:txBody>
          <a:bodyPr rtlCol="0">
            <a:normAutofit/>
          </a:bodyPr>
          <a:lstStyle/>
          <a:p>
            <a:pPr marL="0" lvl="1" indent="0" eaLnBrk="1" fontAlgn="auto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None/>
              <a:tabLst>
                <a:tab pos="682625" algn="l"/>
              </a:tabLst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The degree of an element in a fuzzy set corresponds to the truth value of a proposition in fuzzy logic systems.</a:t>
            </a: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2D58FB0E-AE8C-488B-82BB-055E9CF33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7200"/>
            <a:ext cx="82296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j-ea"/>
                <a:cs typeface="Tahoma" pitchFamily="34" charset="0"/>
              </a:rPr>
              <a:t>FUZZY RULES AND REASONING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74D93-8F90-4576-8185-D529DA4D7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86546B-F409-44A3-B99A-BF5DCB9EE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0"/>
            <a:ext cx="35827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2367CCEE-9AE9-41B8-A0F0-6FB9F5BB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3538"/>
            <a:ext cx="8229600" cy="457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LINGUISTIC VARIABLES</a:t>
            </a:r>
            <a:endParaRPr lang="en-IN" altLang="en-US" sz="2400" dirty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E3FD36-BDE2-4880-967E-9C412EFBE9CF}"/>
              </a:ext>
            </a:extLst>
          </p:cNvPr>
          <p:cNvSpPr txBox="1"/>
          <p:nvPr/>
        </p:nvSpPr>
        <p:spPr>
          <a:xfrm>
            <a:off x="457200" y="1143000"/>
            <a:ext cx="8229600" cy="4460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 algn="just" eaLnBrk="0" hangingPunct="0"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A linguistic variable is a fuzzy variable.</a:t>
            </a:r>
          </a:p>
          <a:p>
            <a:pPr algn="just" eaLnBrk="0" hangingPunct="0">
              <a:lnSpc>
                <a:spcPct val="110000"/>
              </a:lnSpc>
              <a:buFont typeface="Wingdings" pitchFamily="2" charset="2"/>
              <a:buChar char="Ø"/>
              <a:defRPr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914400" indent="-457200" algn="just" eaLnBrk="0" hangingPunct="0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The linguistic variable speed ranges between 0 and 300 km/h and includes the fuzzy sets slow, very slow, fast, …</a:t>
            </a:r>
          </a:p>
          <a:p>
            <a:pPr marL="914400" indent="-457200" algn="just" eaLnBrk="0" hangingPunct="0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Fuzzy sets define the linguistic values.</a:t>
            </a:r>
          </a:p>
          <a:p>
            <a:pPr algn="just" eaLnBrk="0" hangingPunct="0">
              <a:lnSpc>
                <a:spcPct val="110000"/>
              </a:lnSpc>
              <a:defRPr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algn="just" eaLnBrk="0" hangingPunct="0">
              <a:lnSpc>
                <a:spcPct val="110000"/>
              </a:lnSpc>
              <a:buFont typeface="Wingdings" pitchFamily="2" charset="2"/>
              <a:buChar char="Ø"/>
              <a:defRPr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algn="just" eaLnBrk="0" hangingPunct="0"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Hedges are qualifiers of a linguistic variable.</a:t>
            </a:r>
          </a:p>
          <a:p>
            <a:pPr algn="just" eaLnBrk="0" hangingPunct="0">
              <a:lnSpc>
                <a:spcPct val="110000"/>
              </a:lnSpc>
              <a:buFont typeface="Wingdings" pitchFamily="2" charset="2"/>
              <a:buChar char="Ø"/>
              <a:defRPr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914400" indent="-457200" algn="just" eaLnBrk="0" hangingPunct="0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All purpose: very, quite, extremely</a:t>
            </a:r>
          </a:p>
          <a:p>
            <a:pPr marL="914400" indent="-457200" algn="just" eaLnBrk="0" hangingPunct="0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Probability: likely, unlikely</a:t>
            </a:r>
          </a:p>
          <a:p>
            <a:pPr marL="914400" indent="-457200" algn="just" eaLnBrk="0" hangingPunct="0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Quantifiers: most, several, few</a:t>
            </a:r>
          </a:p>
          <a:p>
            <a:pPr marL="914400" indent="-457200" algn="just" eaLnBrk="0" hangingPunct="0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Possibilities: almost impossible, quite possible</a:t>
            </a:r>
            <a:endParaRPr lang="en-IN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1B9E8-3DFA-40AE-82CE-A6FD31B823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42704-FCAE-44A0-90F0-4D1F819BF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0"/>
            <a:ext cx="35827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>
            <a:extLst>
              <a:ext uri="{FF2B5EF4-FFF2-40B4-BE49-F238E27FC236}">
                <a16:creationId xmlns:a16="http://schemas.microsoft.com/office/drawing/2014/main" id="{28F25EAA-C6C2-4E90-B483-908BA7784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7200"/>
            <a:ext cx="86868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j-ea"/>
                <a:cs typeface="Tahoma" pitchFamily="34" charset="0"/>
              </a:rPr>
              <a:t>LINGUISTIC HEDGES (LINGUISTIC QUANTIFIERS)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6F808-E1A8-43C2-B7A6-098CF3433105}"/>
              </a:ext>
            </a:extLst>
          </p:cNvPr>
          <p:cNvSpPr txBox="1"/>
          <p:nvPr/>
        </p:nvSpPr>
        <p:spPr>
          <a:xfrm>
            <a:off x="457200" y="1143000"/>
            <a:ext cx="52339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 eaLnBrk="0" hangingPunct="0"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Hedges modify the shape of a fuzzy set.</a:t>
            </a:r>
            <a:endParaRPr lang="en-IN" sz="2400" dirty="0">
              <a:solidFill>
                <a:schemeClr val="tx2">
                  <a:lumMod val="50000"/>
                </a:schemeClr>
              </a:solidFill>
              <a:cs typeface="+mn-cs"/>
            </a:endParaRPr>
          </a:p>
        </p:txBody>
      </p:sp>
      <p:pic>
        <p:nvPicPr>
          <p:cNvPr id="12292" name="Picture 8" descr="jljwk.jpg">
            <a:extLst>
              <a:ext uri="{FF2B5EF4-FFF2-40B4-BE49-F238E27FC236}">
                <a16:creationId xmlns:a16="http://schemas.microsoft.com/office/drawing/2014/main" id="{F9863E5F-B185-4DB8-89DA-B04FDC9AD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828800"/>
            <a:ext cx="8458200" cy="382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7751A1-7C65-46E9-A419-5D77F69FA3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80" y="24501"/>
            <a:ext cx="448120" cy="1180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FCDCAE-272B-4567-89B9-7886B61E7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1"/>
            <a:ext cx="4267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14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4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4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nit 2.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1024</Words>
  <Application>Microsoft Office PowerPoint</Application>
  <PresentationFormat>On-screen Show (4:3)</PresentationFormat>
  <Paragraphs>134</Paragraphs>
  <Slides>27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</vt:lpstr>
      <vt:lpstr>Arial Black</vt:lpstr>
      <vt:lpstr>Calibri</vt:lpstr>
      <vt:lpstr>Calibri Light</vt:lpstr>
      <vt:lpstr>Casper</vt:lpstr>
      <vt:lpstr>Raleway ExtraBold</vt:lpstr>
      <vt:lpstr>Tahoma</vt:lpstr>
      <vt:lpstr>Times New Roman</vt:lpstr>
      <vt:lpstr>Verdana</vt:lpstr>
      <vt:lpstr>Wingdings</vt:lpstr>
      <vt:lpstr>Unit 2.1</vt:lpstr>
      <vt:lpstr>CorelDRAW</vt:lpstr>
      <vt:lpstr>PowerPoint Presentation</vt:lpstr>
      <vt:lpstr>Course Objectives</vt:lpstr>
      <vt:lpstr>Course Outcomes</vt:lpstr>
      <vt:lpstr>Table of Contents</vt:lpstr>
      <vt:lpstr>Introduction to  Fuzzy Systems</vt:lpstr>
      <vt:lpstr>PowerPoint Presentation</vt:lpstr>
      <vt:lpstr>PowerPoint Presentation</vt:lpstr>
      <vt:lpstr>LINGUISTIC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</vt:lpstr>
      <vt:lpstr>Journal Papers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MONIKA SINGH</dc:creator>
  <cp:lastModifiedBy>MONIKA SINGH</cp:lastModifiedBy>
  <cp:revision>6</cp:revision>
  <dcterms:created xsi:type="dcterms:W3CDTF">2021-08-10T05:57:45Z</dcterms:created>
  <dcterms:modified xsi:type="dcterms:W3CDTF">2022-10-25T11:24:50Z</dcterms:modified>
</cp:coreProperties>
</file>